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
  </p:notesMasterIdLst>
  <p:sldIdLst>
    <p:sldId id="256" r:id="rId2"/>
    <p:sldId id="276" r:id="rId3"/>
    <p:sldId id="258" r:id="rId4"/>
    <p:sldId id="257" r:id="rId5"/>
    <p:sldId id="262" r:id="rId6"/>
    <p:sldId id="263" r:id="rId7"/>
    <p:sldId id="268" r:id="rId8"/>
    <p:sldId id="270" r:id="rId9"/>
    <p:sldId id="271" r:id="rId10"/>
    <p:sldId id="265" r:id="rId11"/>
    <p:sldId id="266" r:id="rId12"/>
    <p:sldId id="277" r:id="rId13"/>
    <p:sldId id="275" r:id="rId14"/>
    <p:sldId id="278" r:id="rId15"/>
    <p:sldId id="281" r:id="rId16"/>
    <p:sldId id="282" r:id="rId17"/>
    <p:sldId id="279" r:id="rId18"/>
    <p:sldId id="280"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DBE"/>
    <a:srgbClr val="71BA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6" autoAdjust="0"/>
    <p:restoredTop sz="94628" autoAdjust="0"/>
  </p:normalViewPr>
  <p:slideViewPr>
    <p:cSldViewPr>
      <p:cViewPr varScale="1">
        <p:scale>
          <a:sx n="56" d="100"/>
          <a:sy n="56" d="100"/>
        </p:scale>
        <p:origin x="105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005661-96A6-4171-B4EA-66FCD74FE607}" type="datetimeFigureOut">
              <a:rPr lang="nl-NL" smtClean="0"/>
              <a:t>22-3-2013</a:t>
            </a:fld>
            <a:endParaRPr lang="nl-N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3F443B-0956-45A2-8DCA-087A33DD7C12}" type="slidenum">
              <a:rPr lang="nl-NL" smtClean="0"/>
              <a:t>‹#›</a:t>
            </a:fld>
            <a:endParaRPr lang="nl-NL"/>
          </a:p>
        </p:txBody>
      </p:sp>
    </p:spTree>
    <p:extLst>
      <p:ext uri="{BB962C8B-B14F-4D97-AF65-F5344CB8AC3E}">
        <p14:creationId xmlns:p14="http://schemas.microsoft.com/office/powerpoint/2010/main" val="3417312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39625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134681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54175"/>
            <a:ext cx="8153400" cy="1317625"/>
          </a:xfrm>
        </p:spPr>
        <p:txBody>
          <a:bodyPr anchor="t"/>
          <a:lstStyle>
            <a:lvl1pPr algn="l">
              <a:defRPr>
                <a:solidFill>
                  <a:srgbClr val="558DBE"/>
                </a:solidFil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457200" y="3200400"/>
            <a:ext cx="8153400" cy="1295400"/>
          </a:xfrm>
        </p:spPr>
        <p:txBody>
          <a:bodyPr/>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name/function/company style</a:t>
            </a:r>
            <a:endParaRPr lang="en-US" dirty="0"/>
          </a:p>
        </p:txBody>
      </p:sp>
      <p:sp>
        <p:nvSpPr>
          <p:cNvPr id="12" name="Text Placeholder 11"/>
          <p:cNvSpPr>
            <a:spLocks noGrp="1"/>
          </p:cNvSpPr>
          <p:nvPr>
            <p:ph type="body" sz="quarter" idx="10" hasCustomPrompt="1"/>
          </p:nvPr>
        </p:nvSpPr>
        <p:spPr>
          <a:xfrm>
            <a:off x="457200" y="4724400"/>
            <a:ext cx="8153400" cy="1828800"/>
          </a:xfrm>
        </p:spPr>
        <p:txBody>
          <a:bodyPr vert="horz" lIns="91440" tIns="45720" rIns="91440" bIns="45720" rtlCol="0">
            <a:normAutofit/>
          </a:bodyPr>
          <a:lstStyle>
            <a:lvl1pPr>
              <a:defRPr lang="en-US" sz="2400" baseline="0" dirty="0" smtClean="0"/>
            </a:lvl1pPr>
          </a:lstStyle>
          <a:p>
            <a:pPr marL="0" lvl="0" indent="0">
              <a:buNone/>
            </a:pPr>
            <a:r>
              <a:rPr lang="en-US" dirty="0" smtClean="0"/>
              <a:t>Click to edit Master contact-information style</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09800" y="178526"/>
            <a:ext cx="6477000" cy="1066800"/>
          </a:xfrm>
        </p:spPr>
        <p:txBody>
          <a:bodyPr anchor="t"/>
          <a:lstStyle>
            <a:lvl1pPr algn="l">
              <a:defRPr>
                <a:solidFill>
                  <a:srgbClr val="558DBE"/>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524000"/>
            <a:ext cx="8229600" cy="4953000"/>
          </a:xfrm>
        </p:spPr>
        <p:txBody>
          <a:bodyPr/>
          <a:lstStyle>
            <a:lvl1pPr>
              <a:buClr>
                <a:srgbClr val="558DBE"/>
              </a:buClr>
              <a:defRPr>
                <a:solidFill>
                  <a:schemeClr val="bg1"/>
                </a:solidFill>
              </a:defRPr>
            </a:lvl1pPr>
            <a:lvl2pPr>
              <a:buClr>
                <a:srgbClr val="558DBE"/>
              </a:buClr>
              <a:defRPr>
                <a:solidFill>
                  <a:schemeClr val="bg1"/>
                </a:solidFill>
              </a:defRPr>
            </a:lvl2pPr>
            <a:lvl3pPr>
              <a:buClr>
                <a:srgbClr val="558DBE"/>
              </a:buClr>
              <a:defRPr>
                <a:solidFill>
                  <a:schemeClr val="bg1"/>
                </a:solidFill>
              </a:defRPr>
            </a:lvl3pPr>
            <a:lvl4pPr>
              <a:buClr>
                <a:srgbClr val="558DBE"/>
              </a:buClr>
              <a:defRPr>
                <a:solidFill>
                  <a:schemeClr val="bg1"/>
                </a:solidFill>
              </a:defRPr>
            </a:lvl4pPr>
            <a:lvl5pPr>
              <a:buClr>
                <a:srgbClr val="558DBE"/>
              </a:buCl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577409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09800" y="182880"/>
            <a:ext cx="6477000" cy="111252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2400" y="186106"/>
            <a:ext cx="1755401" cy="126169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iming>
    <p:tnLst>
      <p:par>
        <p:cTn id="1" dur="indefinite" restart="never" nodeType="tmRoot"/>
      </p:par>
    </p:tnLst>
  </p:timing>
  <p:txStyles>
    <p:titleStyle>
      <a:lvl1pPr algn="l" defTabSz="914400" rtl="0" eaLnBrk="1" latinLnBrk="0" hangingPunct="1">
        <a:spcBef>
          <a:spcPct val="0"/>
        </a:spcBef>
        <a:buNone/>
        <a:defRPr sz="4400" kern="1200">
          <a:solidFill>
            <a:srgbClr val="558DBE"/>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nl-NL" dirty="0" smtClean="0"/>
              <a:t>Best practices in Windows App Development</a:t>
            </a:r>
            <a:endParaRPr lang="nl-NL" dirty="0"/>
          </a:p>
        </p:txBody>
      </p:sp>
      <p:sp>
        <p:nvSpPr>
          <p:cNvPr id="3" name="Subtitle 2"/>
          <p:cNvSpPr>
            <a:spLocks noGrp="1"/>
          </p:cNvSpPr>
          <p:nvPr>
            <p:ph type="subTitle" idx="1"/>
          </p:nvPr>
        </p:nvSpPr>
        <p:spPr/>
        <p:txBody>
          <a:bodyPr/>
          <a:lstStyle/>
          <a:p>
            <a:r>
              <a:rPr lang="nl-NL" dirty="0" smtClean="0"/>
              <a:t>Tom Verhoeff</a:t>
            </a:r>
          </a:p>
          <a:p>
            <a:r>
              <a:rPr lang="nl-NL" dirty="0" smtClean="0"/>
              <a:t>Methylium</a:t>
            </a:r>
            <a:endParaRPr lang="nl-NL" dirty="0"/>
          </a:p>
        </p:txBody>
      </p:sp>
      <p:sp>
        <p:nvSpPr>
          <p:cNvPr id="4" name="Text Placeholder 3"/>
          <p:cNvSpPr>
            <a:spLocks noGrp="1"/>
          </p:cNvSpPr>
          <p:nvPr>
            <p:ph type="body" sz="quarter" idx="10"/>
          </p:nvPr>
        </p:nvSpPr>
        <p:spPr/>
        <p:txBody>
          <a:bodyPr>
            <a:normAutofit/>
          </a:bodyPr>
          <a:lstStyle/>
          <a:p>
            <a:pPr marL="0" indent="0">
              <a:buNone/>
            </a:pPr>
            <a:endParaRPr lang="nl-NL" dirty="0" smtClean="0"/>
          </a:p>
          <a:p>
            <a:pPr marL="0" indent="0">
              <a:buNone/>
            </a:pPr>
            <a:r>
              <a:rPr lang="nl-NL" dirty="0" smtClean="0"/>
              <a:t>mail@tomverhoeff.nl</a:t>
            </a:r>
          </a:p>
          <a:p>
            <a:pPr marL="0" indent="0">
              <a:buNone/>
            </a:pPr>
            <a:r>
              <a:rPr lang="nl-NL" dirty="0" smtClean="0"/>
              <a:t>http://blog.tomverhoeff.nl</a:t>
            </a:r>
          </a:p>
          <a:p>
            <a:pPr marL="0" indent="0">
              <a:buNone/>
            </a:pPr>
            <a:r>
              <a:rPr lang="nl-NL" dirty="0" smtClean="0"/>
              <a:t>@tomverhoeff</a:t>
            </a:r>
          </a:p>
        </p:txBody>
      </p:sp>
    </p:spTree>
    <p:extLst>
      <p:ext uri="{BB962C8B-B14F-4D97-AF65-F5344CB8AC3E}">
        <p14:creationId xmlns:p14="http://schemas.microsoft.com/office/powerpoint/2010/main" val="4158779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Agenda</a:t>
            </a:r>
            <a:endParaRPr lang="nl-NL" dirty="0"/>
          </a:p>
        </p:txBody>
      </p:sp>
      <p:sp>
        <p:nvSpPr>
          <p:cNvPr id="4" name="Content Placeholder 3"/>
          <p:cNvSpPr>
            <a:spLocks noGrp="1"/>
          </p:cNvSpPr>
          <p:nvPr>
            <p:ph idx="1"/>
          </p:nvPr>
        </p:nvSpPr>
        <p:spPr/>
        <p:txBody>
          <a:bodyPr/>
          <a:lstStyle/>
          <a:p>
            <a:endParaRPr lang="en-US"/>
          </a:p>
        </p:txBody>
      </p:sp>
      <p:sp>
        <p:nvSpPr>
          <p:cNvPr id="6" name="Rectangle 5"/>
          <p:cNvSpPr/>
          <p:nvPr/>
        </p:nvSpPr>
        <p:spPr>
          <a:xfrm>
            <a:off x="-46858" y="1524000"/>
            <a:ext cx="9190858"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4273" tIns="32137" rIns="64273" bIns="32137" rtlCol="0" anchor="ctr"/>
          <a:lstStyle/>
          <a:p>
            <a:pPr algn="ctr"/>
            <a:endParaRPr lang="en-US" dirty="0">
              <a:solidFill>
                <a:prstClr val="white"/>
              </a:solidFill>
            </a:endParaRPr>
          </a:p>
        </p:txBody>
      </p:sp>
      <p:sp>
        <p:nvSpPr>
          <p:cNvPr id="7" name="Rectangle 6"/>
          <p:cNvSpPr/>
          <p:nvPr/>
        </p:nvSpPr>
        <p:spPr>
          <a:xfrm>
            <a:off x="759640" y="2538508"/>
            <a:ext cx="2479946" cy="280345"/>
          </a:xfrm>
          <a:prstGeom prst="rect">
            <a:avLst/>
          </a:prstGeom>
          <a:noFill/>
        </p:spPr>
        <p:txBody>
          <a:bodyPr wrap="square" lIns="64273" tIns="32137" rIns="64273" bIns="32137">
            <a:spAutoFit/>
          </a:bodyPr>
          <a:lstStyle/>
          <a:p>
            <a:r>
              <a:rPr lang="en-US" sz="1400" dirty="0">
                <a:solidFill>
                  <a:srgbClr val="6A6A6A">
                    <a:alpha val="99000"/>
                  </a:srgbClr>
                </a:solidFill>
                <a:latin typeface="Segoe UI Semilight"/>
                <a:ea typeface="Segoe UI" pitchFamily="34" charset="0"/>
                <a:cs typeface="Segoe UI" pitchFamily="34" charset="0"/>
              </a:rPr>
              <a:t>Silhouette</a:t>
            </a:r>
          </a:p>
        </p:txBody>
      </p:sp>
      <p:sp>
        <p:nvSpPr>
          <p:cNvPr id="8" name="Rectangle 7"/>
          <p:cNvSpPr/>
          <p:nvPr/>
        </p:nvSpPr>
        <p:spPr>
          <a:xfrm>
            <a:off x="743878" y="1896914"/>
            <a:ext cx="3071632" cy="526567"/>
          </a:xfrm>
          <a:prstGeom prst="rect">
            <a:avLst/>
          </a:prstGeom>
        </p:spPr>
        <p:txBody>
          <a:bodyPr wrap="none" lIns="64273" tIns="32137" rIns="64273" bIns="32137">
            <a:spAutoFit/>
          </a:bodyPr>
          <a:lstStyle/>
          <a:p>
            <a:r>
              <a:rPr lang="en-US" sz="3000" dirty="0" smtClean="0">
                <a:solidFill>
                  <a:srgbClr val="6A6A6A">
                    <a:alpha val="99000"/>
                  </a:srgbClr>
                </a:solidFill>
                <a:latin typeface="Segoe UI Light" pitchFamily="34" charset="0"/>
                <a:ea typeface="Segoe UI" pitchFamily="34" charset="0"/>
                <a:cs typeface="Segoe UI" pitchFamily="34" charset="0"/>
              </a:rPr>
              <a:t>Metro style design</a:t>
            </a:r>
            <a:endParaRPr lang="en-US" sz="3000" dirty="0">
              <a:solidFill>
                <a:srgbClr val="6A6A6A">
                  <a:alpha val="99000"/>
                </a:srgbClr>
              </a:solidFill>
              <a:latin typeface="Segoe UI Light" pitchFamily="34" charset="0"/>
            </a:endParaRPr>
          </a:p>
        </p:txBody>
      </p:sp>
      <p:sp>
        <p:nvSpPr>
          <p:cNvPr id="9" name="Rectangle 8"/>
          <p:cNvSpPr/>
          <p:nvPr/>
        </p:nvSpPr>
        <p:spPr>
          <a:xfrm>
            <a:off x="772713" y="2757328"/>
            <a:ext cx="3594463" cy="988231"/>
          </a:xfrm>
          <a:prstGeom prst="rect">
            <a:avLst/>
          </a:prstGeom>
        </p:spPr>
        <p:txBody>
          <a:bodyPr wrap="square" lIns="64273" tIns="32137" rIns="64273" bIns="32137">
            <a:spAutoFit/>
          </a:bodyPr>
          <a:lstStyle/>
          <a:p>
            <a:pPr>
              <a:lnSpc>
                <a:spcPct val="150000"/>
              </a:lnSpc>
            </a:pPr>
            <a:r>
              <a:rPr lang="en-US" sz="800" dirty="0">
                <a:solidFill>
                  <a:srgbClr val="1A1A1A">
                    <a:lumMod val="50000"/>
                    <a:lumOff val="50000"/>
                    <a:alpha val="99000"/>
                  </a:srgbClr>
                </a:solidFill>
                <a:ea typeface="Segoe UI" pitchFamily="34" charset="0"/>
                <a:cs typeface="Segoe UI" pitchFamily="34" charset="0"/>
              </a:rPr>
              <a:t>In the absence of chrome when people are focusing on the content, the formation of the content is what lets people recognize something as Metro style before their eyes even process it. Creating a silhouette is about leveraging negative space and content placement to establish a recognizable form. </a:t>
            </a:r>
          </a:p>
        </p:txBody>
      </p:sp>
      <p:cxnSp>
        <p:nvCxnSpPr>
          <p:cNvPr id="10" name="Straight Connector 9"/>
          <p:cNvCxnSpPr/>
          <p:nvPr/>
        </p:nvCxnSpPr>
        <p:spPr>
          <a:xfrm>
            <a:off x="835185" y="1520682"/>
            <a:ext cx="0" cy="5143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885" y="2300883"/>
            <a:ext cx="91908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961" y="2745988"/>
            <a:ext cx="9190858"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087948" y="1911315"/>
            <a:ext cx="1008491" cy="311123"/>
          </a:xfrm>
          <a:prstGeom prst="rect">
            <a:avLst/>
          </a:prstGeom>
        </p:spPr>
        <p:txBody>
          <a:bodyPr wrap="square" lIns="64273" tIns="32137" rIns="64273" bIns="32137">
            <a:spAutoFit/>
          </a:bodyPr>
          <a:lstStyle/>
          <a:p>
            <a:r>
              <a:rPr lang="en-US" sz="800" dirty="0">
                <a:solidFill>
                  <a:srgbClr val="BB4AD2">
                    <a:alpha val="99000"/>
                  </a:srgbClr>
                </a:solidFill>
                <a:ea typeface="Segoe UI" pitchFamily="34" charset="0"/>
                <a:cs typeface="Segoe UI" pitchFamily="34" charset="0"/>
              </a:rPr>
              <a:t>Page title</a:t>
            </a:r>
          </a:p>
          <a:p>
            <a:r>
              <a:rPr lang="en-US" sz="800" dirty="0">
                <a:solidFill>
                  <a:srgbClr val="BB4AD2">
                    <a:alpha val="99000"/>
                  </a:srgbClr>
                </a:solidFill>
                <a:ea typeface="Segoe UI" pitchFamily="34" charset="0"/>
                <a:cs typeface="Segoe UI" pitchFamily="34" charset="0"/>
              </a:rPr>
              <a:t>Baseline at 100px</a:t>
            </a:r>
          </a:p>
        </p:txBody>
      </p:sp>
      <p:sp>
        <p:nvSpPr>
          <p:cNvPr id="18" name="Rectangle 17"/>
          <p:cNvSpPr/>
          <p:nvPr/>
        </p:nvSpPr>
        <p:spPr>
          <a:xfrm>
            <a:off x="7135492" y="2364452"/>
            <a:ext cx="1420647" cy="311123"/>
          </a:xfrm>
          <a:prstGeom prst="rect">
            <a:avLst/>
          </a:prstGeom>
        </p:spPr>
        <p:txBody>
          <a:bodyPr wrap="square" lIns="64273" tIns="32137" rIns="64273" bIns="32137">
            <a:spAutoFit/>
          </a:bodyPr>
          <a:lstStyle/>
          <a:p>
            <a:r>
              <a:rPr lang="en-US" sz="800" dirty="0">
                <a:solidFill>
                  <a:srgbClr val="BB4AD2">
                    <a:alpha val="99000"/>
                  </a:srgbClr>
                </a:solidFill>
                <a:ea typeface="Segoe UI" pitchFamily="34" charset="0"/>
                <a:cs typeface="Segoe UI" pitchFamily="34" charset="0"/>
              </a:rPr>
              <a:t>Content area</a:t>
            </a:r>
          </a:p>
          <a:p>
            <a:r>
              <a:rPr lang="en-US" sz="800" dirty="0">
                <a:solidFill>
                  <a:srgbClr val="BB4AD2">
                    <a:alpha val="99000"/>
                  </a:srgbClr>
                </a:solidFill>
                <a:ea typeface="Segoe UI" pitchFamily="34" charset="0"/>
                <a:cs typeface="Segoe UI" pitchFamily="34" charset="0"/>
              </a:rPr>
              <a:t>Top aligned at 140px</a:t>
            </a:r>
          </a:p>
        </p:txBody>
      </p:sp>
      <p:sp>
        <p:nvSpPr>
          <p:cNvPr id="19" name="Rectangle 18"/>
          <p:cNvSpPr/>
          <p:nvPr/>
        </p:nvSpPr>
        <p:spPr>
          <a:xfrm>
            <a:off x="-52886" y="3493723"/>
            <a:ext cx="1008491" cy="311123"/>
          </a:xfrm>
          <a:prstGeom prst="rect">
            <a:avLst/>
          </a:prstGeom>
        </p:spPr>
        <p:txBody>
          <a:bodyPr wrap="square" lIns="64273" tIns="32137" rIns="64273" bIns="32137">
            <a:spAutoFit/>
          </a:bodyPr>
          <a:lstStyle/>
          <a:p>
            <a:r>
              <a:rPr lang="en-US" sz="800" dirty="0">
                <a:solidFill>
                  <a:srgbClr val="BB4AD2">
                    <a:alpha val="99000"/>
                  </a:srgbClr>
                </a:solidFill>
                <a:ea typeface="Segoe UI" pitchFamily="34" charset="0"/>
                <a:cs typeface="Segoe UI" pitchFamily="34" charset="0"/>
              </a:rPr>
              <a:t>Content area</a:t>
            </a:r>
          </a:p>
          <a:p>
            <a:r>
              <a:rPr lang="en-US" sz="800" dirty="0">
                <a:solidFill>
                  <a:srgbClr val="BB4AD2">
                    <a:alpha val="99000"/>
                  </a:srgbClr>
                </a:solidFill>
                <a:ea typeface="Segoe UI" pitchFamily="34" charset="0"/>
                <a:cs typeface="Segoe UI" pitchFamily="34" charset="0"/>
              </a:rPr>
              <a:t>Left margin 120px</a:t>
            </a:r>
          </a:p>
        </p:txBody>
      </p:sp>
      <p:sp>
        <p:nvSpPr>
          <p:cNvPr id="20" name="Rectangle 19"/>
          <p:cNvSpPr/>
          <p:nvPr/>
        </p:nvSpPr>
        <p:spPr>
          <a:xfrm>
            <a:off x="4745474" y="2754109"/>
            <a:ext cx="642624" cy="64293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273" tIns="32137" rIns="64273" bIns="32137" rtlCol="0" anchor="b"/>
          <a:lstStyle/>
          <a:p>
            <a:endParaRPr lang="en-US" sz="1400" dirty="0">
              <a:solidFill>
                <a:prstClr val="white"/>
              </a:solidFill>
              <a:latin typeface="Segoe UI Light" pitchFamily="34" charset="0"/>
            </a:endParaRPr>
          </a:p>
        </p:txBody>
      </p:sp>
      <p:sp>
        <p:nvSpPr>
          <p:cNvPr id="21" name="Rectangle 20"/>
          <p:cNvSpPr/>
          <p:nvPr/>
        </p:nvSpPr>
        <p:spPr>
          <a:xfrm>
            <a:off x="4745474" y="3472879"/>
            <a:ext cx="642624" cy="64293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273" tIns="32137" rIns="64273" bIns="32137" rtlCol="0" anchor="b"/>
          <a:lstStyle/>
          <a:p>
            <a:endParaRPr lang="en-US" sz="1400" dirty="0">
              <a:solidFill>
                <a:prstClr val="white"/>
              </a:solidFill>
              <a:latin typeface="Segoe UI Light" pitchFamily="34" charset="0"/>
            </a:endParaRPr>
          </a:p>
        </p:txBody>
      </p:sp>
      <p:sp>
        <p:nvSpPr>
          <p:cNvPr id="22" name="Rectangle 21"/>
          <p:cNvSpPr/>
          <p:nvPr/>
        </p:nvSpPr>
        <p:spPr>
          <a:xfrm>
            <a:off x="4745474" y="4200376"/>
            <a:ext cx="642624" cy="64293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273" tIns="32137" rIns="64273" bIns="32137" rtlCol="0" anchor="b"/>
          <a:lstStyle/>
          <a:p>
            <a:endParaRPr lang="en-US" sz="1400" dirty="0">
              <a:solidFill>
                <a:prstClr val="white"/>
              </a:solidFill>
              <a:latin typeface="Segoe UI Light" pitchFamily="34" charset="0"/>
            </a:endParaRPr>
          </a:p>
        </p:txBody>
      </p:sp>
      <p:sp>
        <p:nvSpPr>
          <p:cNvPr id="23" name="Rectangle 22"/>
          <p:cNvSpPr/>
          <p:nvPr/>
        </p:nvSpPr>
        <p:spPr>
          <a:xfrm>
            <a:off x="5388098" y="2702809"/>
            <a:ext cx="2993401" cy="495789"/>
          </a:xfrm>
          <a:prstGeom prst="rect">
            <a:avLst/>
          </a:prstGeom>
        </p:spPr>
        <p:txBody>
          <a:bodyPr wrap="square" lIns="64273" tIns="32137" rIns="64273" bIns="32137">
            <a:spAutoFit/>
          </a:bodyPr>
          <a:lstStyle/>
          <a:p>
            <a:pPr>
              <a:lnSpc>
                <a:spcPct val="150000"/>
              </a:lnSpc>
            </a:pPr>
            <a:r>
              <a:rPr lang="en-US" sz="800" dirty="0">
                <a:solidFill>
                  <a:srgbClr val="1A1A1A">
                    <a:lumMod val="50000"/>
                    <a:lumOff val="50000"/>
                    <a:alpha val="99000"/>
                  </a:srgbClr>
                </a:solidFill>
                <a:latin typeface="Segoe UI Semibold" pitchFamily="34" charset="0"/>
                <a:ea typeface="Segoe UI" pitchFamily="34" charset="0"/>
                <a:cs typeface="Segoe UI Semibold" pitchFamily="34" charset="0"/>
              </a:rPr>
              <a:t>Establish common anchors</a:t>
            </a:r>
          </a:p>
          <a:p>
            <a:r>
              <a:rPr lang="en-US" sz="800" dirty="0">
                <a:solidFill>
                  <a:srgbClr val="1A1A1A">
                    <a:lumMod val="50000"/>
                    <a:lumOff val="50000"/>
                    <a:alpha val="99000"/>
                  </a:srgbClr>
                </a:solidFill>
                <a:ea typeface="Segoe UI" pitchFamily="34" charset="0"/>
                <a:cs typeface="Segoe UI" pitchFamily="34" charset="0"/>
              </a:rPr>
              <a:t>Identify commonalities between different pages, and present those elements in a consistent manner.</a:t>
            </a:r>
          </a:p>
        </p:txBody>
      </p:sp>
      <p:sp>
        <p:nvSpPr>
          <p:cNvPr id="24" name="Rectangle 23"/>
          <p:cNvSpPr/>
          <p:nvPr/>
        </p:nvSpPr>
        <p:spPr>
          <a:xfrm>
            <a:off x="5388098" y="3399409"/>
            <a:ext cx="2993401" cy="618899"/>
          </a:xfrm>
          <a:prstGeom prst="rect">
            <a:avLst/>
          </a:prstGeom>
        </p:spPr>
        <p:txBody>
          <a:bodyPr wrap="square" lIns="64273" tIns="32137" rIns="64273" bIns="32137">
            <a:spAutoFit/>
          </a:bodyPr>
          <a:lstStyle/>
          <a:p>
            <a:pPr>
              <a:lnSpc>
                <a:spcPct val="150000"/>
              </a:lnSpc>
            </a:pPr>
            <a:r>
              <a:rPr lang="en-US" sz="800" dirty="0">
                <a:solidFill>
                  <a:srgbClr val="1A1A1A">
                    <a:lumMod val="50000"/>
                    <a:lumOff val="50000"/>
                    <a:alpha val="99000"/>
                  </a:srgbClr>
                </a:solidFill>
                <a:latin typeface="Segoe UI Semibold" pitchFamily="34" charset="0"/>
                <a:ea typeface="Segoe UI" pitchFamily="34" charset="0"/>
                <a:cs typeface="Segoe UI Semibold" pitchFamily="34" charset="0"/>
              </a:rPr>
              <a:t>Use a stable rail</a:t>
            </a:r>
          </a:p>
          <a:p>
            <a:r>
              <a:rPr lang="en-US" sz="800" dirty="0">
                <a:solidFill>
                  <a:srgbClr val="1A1A1A">
                    <a:lumMod val="50000"/>
                    <a:lumOff val="50000"/>
                    <a:alpha val="99000"/>
                  </a:srgbClr>
                </a:solidFill>
                <a:ea typeface="Segoe UI" pitchFamily="34" charset="0"/>
                <a:cs typeface="Segoe UI" pitchFamily="34" charset="0"/>
              </a:rPr>
              <a:t>When content goes off screen, let it move from edge to edge along a single axis. Let off screen objects peek in and use negative space to create a visual rail.</a:t>
            </a:r>
          </a:p>
        </p:txBody>
      </p:sp>
      <p:sp>
        <p:nvSpPr>
          <p:cNvPr id="25" name="Rectangle 24"/>
          <p:cNvSpPr/>
          <p:nvPr/>
        </p:nvSpPr>
        <p:spPr>
          <a:xfrm>
            <a:off x="5388098" y="4149076"/>
            <a:ext cx="2993401" cy="495789"/>
          </a:xfrm>
          <a:prstGeom prst="rect">
            <a:avLst/>
          </a:prstGeom>
        </p:spPr>
        <p:txBody>
          <a:bodyPr wrap="square" lIns="64273" tIns="32137" rIns="64273" bIns="32137">
            <a:spAutoFit/>
          </a:bodyPr>
          <a:lstStyle/>
          <a:p>
            <a:pPr>
              <a:lnSpc>
                <a:spcPct val="150000"/>
              </a:lnSpc>
            </a:pPr>
            <a:r>
              <a:rPr lang="en-US" sz="800" dirty="0">
                <a:solidFill>
                  <a:srgbClr val="1A1A1A">
                    <a:lumMod val="50000"/>
                    <a:lumOff val="50000"/>
                    <a:alpha val="99000"/>
                  </a:srgbClr>
                </a:solidFill>
                <a:latin typeface="Segoe UI Semibold" pitchFamily="34" charset="0"/>
                <a:ea typeface="Segoe UI" pitchFamily="34" charset="0"/>
                <a:cs typeface="Segoe UI Semibold" pitchFamily="34" charset="0"/>
              </a:rPr>
              <a:t>Create a focal point</a:t>
            </a:r>
          </a:p>
          <a:p>
            <a:r>
              <a:rPr lang="en-US" sz="800" dirty="0">
                <a:solidFill>
                  <a:srgbClr val="1A1A1A">
                    <a:lumMod val="50000"/>
                    <a:lumOff val="50000"/>
                    <a:alpha val="99000"/>
                  </a:srgbClr>
                </a:solidFill>
                <a:latin typeface="Segoe UI Semibold" pitchFamily="34" charset="0"/>
                <a:ea typeface="Segoe UI" pitchFamily="34" charset="0"/>
                <a:cs typeface="Segoe UI Semibold" pitchFamily="34" charset="0"/>
              </a:rPr>
              <a:t>Select a hero for your content, and add visual volume to it to make it the first thing that catches people's eyes. </a:t>
            </a:r>
          </a:p>
        </p:txBody>
      </p:sp>
    </p:spTree>
    <p:extLst>
      <p:ext uri="{BB962C8B-B14F-4D97-AF65-F5344CB8AC3E}">
        <p14:creationId xmlns:p14="http://schemas.microsoft.com/office/powerpoint/2010/main" val="18053056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Design &amp; Form-Factors</a:t>
            </a:r>
            <a:endParaRPr lang="nl-NL"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9018092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304800" y="182880"/>
            <a:ext cx="9601200" cy="8839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Windows 8  A new era of devices_hd7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6" y="856581"/>
            <a:ext cx="9144000" cy="5143649"/>
          </a:xfrm>
          <a:prstGeom prst="rect">
            <a:avLst/>
          </a:prstGeom>
        </p:spPr>
      </p:pic>
    </p:spTree>
    <p:extLst>
      <p:ext uri="{BB962C8B-B14F-4D97-AF65-F5344CB8AC3E}">
        <p14:creationId xmlns:p14="http://schemas.microsoft.com/office/powerpoint/2010/main" val="352166265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lstStyle/>
          <a:p>
            <a:r>
              <a:rPr lang="en-US" dirty="0" smtClean="0"/>
              <a:t>Screen sizes</a:t>
            </a:r>
            <a:endParaRPr lang="en-US" dirty="0"/>
          </a:p>
        </p:txBody>
      </p:sp>
      <p:grpSp>
        <p:nvGrpSpPr>
          <p:cNvPr id="7" name="Group 6"/>
          <p:cNvGrpSpPr/>
          <p:nvPr/>
        </p:nvGrpSpPr>
        <p:grpSpPr>
          <a:xfrm>
            <a:off x="3364509" y="3814653"/>
            <a:ext cx="2414982" cy="2090032"/>
            <a:chOff x="2088016" y="3205792"/>
            <a:chExt cx="3226277" cy="2786709"/>
          </a:xfrm>
        </p:grpSpPr>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88016" y="3205792"/>
              <a:ext cx="3226277" cy="2414352"/>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46489" y="5623169"/>
              <a:ext cx="1843849" cy="36933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10” 1024x768</a:t>
              </a:r>
            </a:p>
          </p:txBody>
        </p:sp>
      </p:grpSp>
      <p:grpSp>
        <p:nvGrpSpPr>
          <p:cNvPr id="10" name="Group 9"/>
          <p:cNvGrpSpPr/>
          <p:nvPr/>
        </p:nvGrpSpPr>
        <p:grpSpPr>
          <a:xfrm>
            <a:off x="2961233" y="3215329"/>
            <a:ext cx="3214291" cy="2693341"/>
            <a:chOff x="1805890" y="2406695"/>
            <a:chExt cx="4294108" cy="3591121"/>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805890" y="2406695"/>
              <a:ext cx="4294108" cy="3213454"/>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302473" y="5619852"/>
              <a:ext cx="1847820" cy="37796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13” 1400x1050</a:t>
              </a:r>
            </a:p>
          </p:txBody>
        </p:sp>
      </p:grpSp>
      <p:grpSp>
        <p:nvGrpSpPr>
          <p:cNvPr id="14" name="Group 13"/>
          <p:cNvGrpSpPr/>
          <p:nvPr/>
        </p:nvGrpSpPr>
        <p:grpSpPr>
          <a:xfrm>
            <a:off x="1998817" y="2731332"/>
            <a:ext cx="5146379" cy="3177339"/>
            <a:chOff x="1127259" y="1761366"/>
            <a:chExt cx="6875275" cy="4236451"/>
          </a:xfrm>
        </p:grpSpPr>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27259" y="1761366"/>
              <a:ext cx="6875275" cy="3858780"/>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917460" y="5619849"/>
              <a:ext cx="1839940" cy="37796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20” 1920x1080</a:t>
              </a:r>
            </a:p>
          </p:txBody>
        </p:sp>
      </p:grpSp>
      <p:grpSp>
        <p:nvGrpSpPr>
          <p:cNvPr id="17" name="Group 16"/>
          <p:cNvGrpSpPr/>
          <p:nvPr/>
        </p:nvGrpSpPr>
        <p:grpSpPr>
          <a:xfrm>
            <a:off x="1562480" y="1906983"/>
            <a:ext cx="6019040" cy="4001687"/>
            <a:chOff x="2457425" y="662233"/>
            <a:chExt cx="8041100" cy="5335583"/>
          </a:xfrm>
        </p:grpSpPr>
        <p:pic>
          <p:nvPicPr>
            <p:cNvPr id="1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457425" y="662233"/>
              <a:ext cx="8041100" cy="4957915"/>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818170" y="5619852"/>
              <a:ext cx="1852308" cy="37796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30” 2560x1600</a:t>
              </a:r>
            </a:p>
          </p:txBody>
        </p:sp>
      </p:grpSp>
      <p:grpSp>
        <p:nvGrpSpPr>
          <p:cNvPr id="20" name="Group 19"/>
          <p:cNvGrpSpPr/>
          <p:nvPr/>
        </p:nvGrpSpPr>
        <p:grpSpPr>
          <a:xfrm>
            <a:off x="2961233" y="3814650"/>
            <a:ext cx="3221547" cy="2093572"/>
            <a:chOff x="1783827" y="3205795"/>
            <a:chExt cx="4303805" cy="2791429"/>
          </a:xfrm>
        </p:grpSpPr>
        <p:pic>
          <p:nvPicPr>
            <p:cNvPr id="21"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783827" y="3205795"/>
              <a:ext cx="4303805" cy="2414353"/>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3214915" y="5623169"/>
              <a:ext cx="1913316" cy="37405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45720" numCol="1" spcCol="0" rtlCol="0" fromWordArt="0" anchor="b"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kern="0">
                  <a:solidFill>
                    <a:srgbClr val="FFFFFF">
                      <a:alpha val="99000"/>
                    </a:srgbClr>
                  </a:solidFill>
                  <a:ea typeface="Segoe UI" pitchFamily="34" charset="0"/>
                  <a:cs typeface="Segoe UI" pitchFamily="34" charset="0"/>
                </a:defRPr>
              </a:lvl1pPr>
            </a:lstStyle>
            <a:p>
              <a:r>
                <a:rPr lang="en-US" dirty="0"/>
                <a:t>11.6” 1366x768</a:t>
              </a:r>
            </a:p>
          </p:txBody>
        </p:sp>
      </p:grpSp>
    </p:spTree>
    <p:extLst>
      <p:ext uri="{BB962C8B-B14F-4D97-AF65-F5344CB8AC3E}">
        <p14:creationId xmlns:p14="http://schemas.microsoft.com/office/powerpoint/2010/main" val="3756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xit" presetSubtype="0" fill="hold"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xit" presetSubtype="0" fill="hold"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xit" presetSubtype="0" fill="hold"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xit" presetSubtype="0" fill="hold" nodeType="with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Scaling</a:t>
            </a:r>
            <a:endParaRPr lang="nl-NL" dirty="0"/>
          </a:p>
        </p:txBody>
      </p:sp>
      <p:sp>
        <p:nvSpPr>
          <p:cNvPr id="4" name="Content Placeholder 3"/>
          <p:cNvSpPr>
            <a:spLocks noGrp="1"/>
          </p:cNvSpPr>
          <p:nvPr>
            <p:ph idx="1"/>
          </p:nvPr>
        </p:nvSpPr>
        <p:spPr/>
        <p:txBody>
          <a:bodyPr/>
          <a:lstStyle/>
          <a:p>
            <a:r>
              <a:rPr lang="en-US" dirty="0" smtClean="0"/>
              <a:t>Minimum: 1024x768</a:t>
            </a:r>
          </a:p>
          <a:p>
            <a:r>
              <a:rPr lang="en-US" dirty="0" smtClean="0"/>
              <a:t>Base: 1366x768</a:t>
            </a:r>
          </a:p>
          <a:p>
            <a:r>
              <a:rPr lang="en-US" dirty="0"/>
              <a:t>“Max</a:t>
            </a:r>
            <a:r>
              <a:rPr lang="en-US" dirty="0" smtClean="0"/>
              <a:t>”: 2560x1600</a:t>
            </a:r>
            <a:endParaRPr lang="en-US" dirty="0"/>
          </a:p>
          <a:p>
            <a:endParaRPr lang="en-US" dirty="0"/>
          </a:p>
        </p:txBody>
      </p:sp>
    </p:spTree>
    <p:extLst>
      <p:ext uri="{BB962C8B-B14F-4D97-AF65-F5344CB8AC3E}">
        <p14:creationId xmlns:p14="http://schemas.microsoft.com/office/powerpoint/2010/main" val="16248703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 sizes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5437" y="3048000"/>
            <a:ext cx="3873412" cy="275012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9600" y="3048000"/>
            <a:ext cx="3958506" cy="2750121"/>
          </a:xfrm>
          <a:prstGeom prst="rect">
            <a:avLst/>
          </a:prstGeom>
        </p:spPr>
      </p:pic>
      <p:sp>
        <p:nvSpPr>
          <p:cNvPr id="7" name="Rectangle 6"/>
          <p:cNvSpPr/>
          <p:nvPr/>
        </p:nvSpPr>
        <p:spPr bwMode="auto">
          <a:xfrm>
            <a:off x="465437" y="2206710"/>
            <a:ext cx="3873412" cy="841296"/>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98" tIns="34299" rIns="34299" bIns="68598" numCol="1" spcCol="0" rtlCol="0" fromWordArt="0" anchor="t" anchorCtr="0" forceAA="0" compatLnSpc="1">
            <a:prstTxWarp prst="textNoShape">
              <a:avLst/>
            </a:prstTxWarp>
            <a:noAutofit/>
          </a:bodyPr>
          <a:lstStyle/>
          <a:p>
            <a:pPr defTabSz="685757" fontAlgn="base">
              <a:lnSpc>
                <a:spcPct val="90000"/>
              </a:lnSpc>
              <a:spcBef>
                <a:spcPct val="0"/>
              </a:spcBef>
              <a:spcAft>
                <a:spcPct val="0"/>
              </a:spcAft>
              <a:defRPr/>
            </a:pPr>
            <a:r>
              <a:rPr lang="en-US" sz="2400" kern="0" dirty="0">
                <a:solidFill>
                  <a:srgbClr val="FFFFFF">
                    <a:alpha val="99000"/>
                  </a:srgbClr>
                </a:solidFill>
                <a:ea typeface="Segoe UI" pitchFamily="34" charset="0"/>
                <a:cs typeface="Segoe UI" pitchFamily="34" charset="0"/>
              </a:rPr>
              <a:t>Adaptive</a:t>
            </a:r>
            <a:endParaRPr lang="en-US" sz="1650" kern="0" dirty="0">
              <a:solidFill>
                <a:srgbClr val="FFFFFF">
                  <a:alpha val="99000"/>
                </a:srgbClr>
              </a:solidFill>
              <a:ea typeface="Segoe UI" pitchFamily="34" charset="0"/>
              <a:cs typeface="Segoe UI" pitchFamily="34" charset="0"/>
            </a:endParaRPr>
          </a:p>
          <a:p>
            <a:pPr defTabSz="685757" fontAlgn="base">
              <a:lnSpc>
                <a:spcPct val="90000"/>
              </a:lnSpc>
              <a:spcBef>
                <a:spcPct val="0"/>
              </a:spcBef>
              <a:spcAft>
                <a:spcPct val="0"/>
              </a:spcAft>
              <a:defRPr/>
            </a:pPr>
            <a:endParaRPr lang="en-US" sz="1650" kern="0" dirty="0">
              <a:solidFill>
                <a:srgbClr val="FFFFFF">
                  <a:alpha val="99000"/>
                </a:srgbClr>
              </a:solidFill>
              <a:ea typeface="Segoe UI" pitchFamily="34" charset="0"/>
              <a:cs typeface="Segoe UI" pitchFamily="34" charset="0"/>
            </a:endParaRPr>
          </a:p>
        </p:txBody>
      </p:sp>
      <p:sp>
        <p:nvSpPr>
          <p:cNvPr id="8" name="Rectangle 7"/>
          <p:cNvSpPr/>
          <p:nvPr/>
        </p:nvSpPr>
        <p:spPr bwMode="auto">
          <a:xfrm>
            <a:off x="4419600" y="2206710"/>
            <a:ext cx="3958506" cy="841296"/>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68598" tIns="34299" rIns="34299" bIns="68598" numCol="1" spcCol="0" rtlCol="0" fromWordArt="0" anchor="t" anchorCtr="0" forceAA="0" compatLnSpc="1">
            <a:prstTxWarp prst="textNoShape">
              <a:avLst/>
            </a:prstTxWarp>
            <a:noAutofit/>
          </a:bodyPr>
          <a:lstStyle/>
          <a:p>
            <a:pPr defTabSz="685757" fontAlgn="base">
              <a:lnSpc>
                <a:spcPct val="90000"/>
              </a:lnSpc>
              <a:spcBef>
                <a:spcPct val="0"/>
              </a:spcBef>
              <a:spcAft>
                <a:spcPct val="0"/>
              </a:spcAft>
            </a:pPr>
            <a:r>
              <a:rPr lang="en-US" sz="2400" kern="0" dirty="0">
                <a:solidFill>
                  <a:srgbClr val="FFFFFF">
                    <a:alpha val="99000"/>
                  </a:srgbClr>
                </a:solidFill>
                <a:ea typeface="Segoe UI" pitchFamily="34" charset="0"/>
                <a:cs typeface="Segoe UI" pitchFamily="34" charset="0"/>
              </a:rPr>
              <a:t>Fixed</a:t>
            </a:r>
            <a:r>
              <a:rPr lang="en-US" sz="1650" kern="0" dirty="0">
                <a:solidFill>
                  <a:srgbClr val="FFFFFF">
                    <a:alpha val="99000"/>
                  </a:srgbClr>
                </a:solidFill>
                <a:ea typeface="Segoe UI" pitchFamily="34" charset="0"/>
                <a:cs typeface="Segoe UI" pitchFamily="34" charset="0"/>
              </a:rPr>
              <a:t/>
            </a:r>
            <a:br>
              <a:rPr lang="en-US" sz="1650" kern="0" dirty="0">
                <a:solidFill>
                  <a:srgbClr val="FFFFFF">
                    <a:alpha val="99000"/>
                  </a:srgbClr>
                </a:solidFill>
                <a:ea typeface="Segoe UI" pitchFamily="34" charset="0"/>
                <a:cs typeface="Segoe UI" pitchFamily="34" charset="0"/>
              </a:rPr>
            </a:br>
            <a:endParaRPr lang="en-US" sz="1200" kern="0" dirty="0">
              <a:solidFill>
                <a:srgbClr val="FFFFFF">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4246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514701" y="4954355"/>
            <a:ext cx="3759200" cy="37395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1600" kern="0" dirty="0">
                <a:solidFill>
                  <a:srgbClr val="FFFFFF">
                    <a:alpha val="99000"/>
                  </a:srgbClr>
                </a:solidFill>
                <a:ea typeface="Segoe UI" pitchFamily="34" charset="0"/>
                <a:cs typeface="Segoe UI" pitchFamily="34" charset="0"/>
              </a:rPr>
              <a:t>11.6” 1366x768</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24958" y="2856156"/>
            <a:ext cx="3743489" cy="21010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108290" y="2854104"/>
            <a:ext cx="3743489" cy="21051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5101216" y="4954354"/>
            <a:ext cx="3759200" cy="379646"/>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1600" kern="0" dirty="0">
                <a:solidFill>
                  <a:srgbClr val="FFFFFF">
                    <a:alpha val="99000"/>
                  </a:srgbClr>
                </a:solidFill>
                <a:ea typeface="Segoe UI" pitchFamily="34" charset="0"/>
                <a:cs typeface="Segoe UI" pitchFamily="34" charset="0"/>
              </a:rPr>
              <a:t>11.6” 1920x1080</a:t>
            </a:r>
          </a:p>
        </p:txBody>
      </p:sp>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109950" y="2848969"/>
            <a:ext cx="3739302" cy="210281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637611" y="2320183"/>
            <a:ext cx="1607671" cy="1607252"/>
          </a:xfrm>
          <a:prstGeom prst="ellipse">
            <a:avLst/>
          </a:prstGeom>
          <a:ln w="38100">
            <a:solidFill>
              <a:schemeClr val="accent1"/>
            </a:solidFill>
          </a:ln>
        </p:spPr>
      </p:pic>
      <p:pic>
        <p:nvPicPr>
          <p:cNvPr id="9"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r="-1653" b="-927"/>
          <a:stretch/>
        </p:blipFill>
        <p:spPr bwMode="auto">
          <a:xfrm>
            <a:off x="244005" y="2318301"/>
            <a:ext cx="1567951" cy="1582075"/>
          </a:xfrm>
          <a:prstGeom prst="ellipse">
            <a:avLst/>
          </a:prstGeom>
          <a:ln w="381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14975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Scaling</a:t>
            </a:r>
            <a:endParaRPr lang="nl-NL" dirty="0"/>
          </a:p>
        </p:txBody>
      </p:sp>
      <p:sp>
        <p:nvSpPr>
          <p:cNvPr id="4" name="Content Placeholder 3"/>
          <p:cNvSpPr>
            <a:spLocks noGrp="1"/>
          </p:cNvSpPr>
          <p:nvPr>
            <p:ph idx="1"/>
          </p:nvPr>
        </p:nvSpPr>
        <p:spPr/>
        <p:txBody>
          <a:bodyPr/>
          <a:lstStyle/>
          <a:p>
            <a:endParaRPr lang="en-US" dirty="0"/>
          </a:p>
        </p:txBody>
      </p:sp>
      <p:grpSp>
        <p:nvGrpSpPr>
          <p:cNvPr id="14" name="Group 13"/>
          <p:cNvGrpSpPr/>
          <p:nvPr/>
        </p:nvGrpSpPr>
        <p:grpSpPr>
          <a:xfrm>
            <a:off x="914755" y="3030910"/>
            <a:ext cx="2332906" cy="1427749"/>
            <a:chOff x="2808459" y="1588649"/>
            <a:chExt cx="2587238" cy="1207936"/>
          </a:xfrm>
        </p:grpSpPr>
        <p:sp>
          <p:nvSpPr>
            <p:cNvPr id="15" name="Rectangle 14"/>
            <p:cNvSpPr/>
            <p:nvPr/>
          </p:nvSpPr>
          <p:spPr bwMode="auto">
            <a:xfrm>
              <a:off x="2808459" y="2385536"/>
              <a:ext cx="2587238" cy="411049"/>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91440" tIns="91440" rIns="45720" bIns="45720" numCol="1" spcCol="0" rtlCol="0" fromWordArt="0" anchor="t" anchorCtr="0" forceAA="0" compatLnSpc="1">
              <a:prstTxWarp prst="textNoShape">
                <a:avLst/>
              </a:prstTxWarp>
              <a:noAutofit/>
            </a:bodyPr>
            <a:lstStyle/>
            <a:p>
              <a:pPr marL="0" lvl="1">
                <a:spcAft>
                  <a:spcPts val="1200"/>
                </a:spcAft>
              </a:pPr>
              <a:r>
                <a:rPr lang="en-US" kern="0" dirty="0" smtClean="0">
                  <a:solidFill>
                    <a:srgbClr val="0072C6">
                      <a:lumMod val="50000"/>
                      <a:alpha val="99000"/>
                    </a:srgbClr>
                  </a:solidFill>
                </a:rPr>
                <a:t>100%</a:t>
              </a:r>
              <a:endParaRPr lang="en-US" kern="0" dirty="0">
                <a:solidFill>
                  <a:srgbClr val="0072C6">
                    <a:lumMod val="50000"/>
                    <a:alpha val="99000"/>
                  </a:srgbClr>
                </a:solidFill>
              </a:endParaRPr>
            </a:p>
          </p:txBody>
        </p:sp>
        <p:sp>
          <p:nvSpPr>
            <p:cNvPr id="16" name="Rectangle 15"/>
            <p:cNvSpPr/>
            <p:nvPr/>
          </p:nvSpPr>
          <p:spPr bwMode="auto">
            <a:xfrm>
              <a:off x="2808459" y="1588649"/>
              <a:ext cx="2587238" cy="7968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pPr>
              <a:r>
                <a:rPr lang="en-US" sz="2200" kern="0" dirty="0">
                  <a:solidFill>
                    <a:srgbClr val="FFFFFF">
                      <a:alpha val="99000"/>
                    </a:srgbClr>
                  </a:solidFill>
                  <a:ea typeface="Segoe UI" pitchFamily="34" charset="0"/>
                  <a:cs typeface="Segoe UI" pitchFamily="34" charset="0"/>
                </a:rPr>
                <a:t>11.6” 1366x768</a:t>
              </a:r>
              <a:br>
                <a:rPr lang="en-US" sz="2200" kern="0" dirty="0">
                  <a:solidFill>
                    <a:srgbClr val="FFFFFF">
                      <a:alpha val="99000"/>
                    </a:srgbClr>
                  </a:solidFill>
                  <a:ea typeface="Segoe UI" pitchFamily="34" charset="0"/>
                  <a:cs typeface="Segoe UI" pitchFamily="34" charset="0"/>
                </a:rPr>
              </a:br>
              <a:r>
                <a:rPr lang="en-US" sz="2200" kern="0" dirty="0">
                  <a:solidFill>
                    <a:srgbClr val="FFFFFF">
                      <a:alpha val="99000"/>
                    </a:srgbClr>
                  </a:solidFill>
                  <a:ea typeface="Segoe UI" pitchFamily="34" charset="0"/>
                  <a:cs typeface="Segoe UI" pitchFamily="34" charset="0"/>
                </a:rPr>
                <a:t>135 dpi</a:t>
              </a:r>
            </a:p>
          </p:txBody>
        </p:sp>
      </p:grpSp>
      <p:grpSp>
        <p:nvGrpSpPr>
          <p:cNvPr id="17" name="Group 16"/>
          <p:cNvGrpSpPr/>
          <p:nvPr/>
        </p:nvGrpSpPr>
        <p:grpSpPr>
          <a:xfrm>
            <a:off x="3371790" y="3030910"/>
            <a:ext cx="2332906" cy="1427749"/>
            <a:chOff x="2808459" y="1588649"/>
            <a:chExt cx="2587238" cy="1207936"/>
          </a:xfrm>
        </p:grpSpPr>
        <p:sp>
          <p:nvSpPr>
            <p:cNvPr id="18" name="Rectangle 17"/>
            <p:cNvSpPr/>
            <p:nvPr/>
          </p:nvSpPr>
          <p:spPr bwMode="auto">
            <a:xfrm>
              <a:off x="2808459" y="2385536"/>
              <a:ext cx="2587238" cy="411049"/>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91440" tIns="91440" rIns="45720" bIns="45720" numCol="1" spcCol="0" rtlCol="0" fromWordArt="0" anchor="t" anchorCtr="0" forceAA="0" compatLnSpc="1">
              <a:prstTxWarp prst="textNoShape">
                <a:avLst/>
              </a:prstTxWarp>
              <a:noAutofit/>
            </a:bodyPr>
            <a:lstStyle/>
            <a:p>
              <a:pPr marL="0" lvl="1">
                <a:spcAft>
                  <a:spcPts val="1200"/>
                </a:spcAft>
              </a:pPr>
              <a:r>
                <a:rPr lang="en-US" kern="0" dirty="0" smtClean="0">
                  <a:solidFill>
                    <a:srgbClr val="0072C6">
                      <a:lumMod val="50000"/>
                      <a:alpha val="99000"/>
                    </a:srgbClr>
                  </a:solidFill>
                </a:rPr>
                <a:t>140%</a:t>
              </a:r>
              <a:endParaRPr lang="en-US" kern="0" dirty="0">
                <a:solidFill>
                  <a:srgbClr val="0072C6">
                    <a:lumMod val="50000"/>
                    <a:alpha val="99000"/>
                  </a:srgbClr>
                </a:solidFill>
              </a:endParaRPr>
            </a:p>
          </p:txBody>
        </p:sp>
        <p:sp>
          <p:nvSpPr>
            <p:cNvPr id="19" name="Rectangle 18"/>
            <p:cNvSpPr/>
            <p:nvPr/>
          </p:nvSpPr>
          <p:spPr bwMode="auto">
            <a:xfrm>
              <a:off x="2808459" y="1588649"/>
              <a:ext cx="2587238" cy="7968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pPr>
              <a:r>
                <a:rPr lang="en-US" sz="2200" kern="0" dirty="0">
                  <a:solidFill>
                    <a:srgbClr val="FFFFFF">
                      <a:alpha val="99000"/>
                    </a:srgbClr>
                  </a:solidFill>
                  <a:ea typeface="Segoe UI" pitchFamily="34" charset="0"/>
                  <a:cs typeface="Segoe UI" pitchFamily="34" charset="0"/>
                </a:rPr>
                <a:t>11.6” 1920x1080</a:t>
              </a:r>
            </a:p>
            <a:p>
              <a:pPr defTabSz="914099" fontAlgn="base">
                <a:lnSpc>
                  <a:spcPct val="90000"/>
                </a:lnSpc>
                <a:spcBef>
                  <a:spcPct val="0"/>
                </a:spcBef>
                <a:spcAft>
                  <a:spcPct val="0"/>
                </a:spcAft>
              </a:pPr>
              <a:r>
                <a:rPr lang="en-US" sz="2200" kern="0" dirty="0">
                  <a:solidFill>
                    <a:srgbClr val="FFFFFF">
                      <a:alpha val="99000"/>
                    </a:srgbClr>
                  </a:solidFill>
                  <a:ea typeface="Segoe UI" pitchFamily="34" charset="0"/>
                  <a:cs typeface="Segoe UI" pitchFamily="34" charset="0"/>
                </a:rPr>
                <a:t>190 dpi</a:t>
              </a:r>
            </a:p>
          </p:txBody>
        </p:sp>
      </p:grpSp>
      <p:grpSp>
        <p:nvGrpSpPr>
          <p:cNvPr id="20" name="Group 19"/>
          <p:cNvGrpSpPr/>
          <p:nvPr/>
        </p:nvGrpSpPr>
        <p:grpSpPr>
          <a:xfrm>
            <a:off x="5839440" y="3030909"/>
            <a:ext cx="2332906" cy="1427749"/>
            <a:chOff x="2808459" y="1588649"/>
            <a:chExt cx="2587238" cy="1207936"/>
          </a:xfrm>
        </p:grpSpPr>
        <p:sp>
          <p:nvSpPr>
            <p:cNvPr id="21" name="Rectangle 20"/>
            <p:cNvSpPr/>
            <p:nvPr/>
          </p:nvSpPr>
          <p:spPr bwMode="auto">
            <a:xfrm>
              <a:off x="2808459" y="2385536"/>
              <a:ext cx="2587238" cy="411049"/>
            </a:xfrm>
            <a:prstGeom prst="rect">
              <a:avLst/>
            </a:prstGeom>
            <a:solidFill>
              <a:srgbClr val="C7C7C7"/>
            </a:solidFill>
            <a:ln w="9525" cap="flat" cmpd="sng" algn="ctr">
              <a:noFill/>
              <a:prstDash val="solid"/>
              <a:headEnd type="none" w="med" len="med"/>
              <a:tailEnd type="none" w="med" len="med"/>
            </a:ln>
            <a:effectLst/>
          </p:spPr>
          <p:txBody>
            <a:bodyPr rot="0" spcFirstLastPara="0" vertOverflow="overflow" horzOverflow="overflow" vert="horz" wrap="square" lIns="91440" tIns="91440" rIns="45720" bIns="45720" numCol="1" spcCol="0" rtlCol="0" fromWordArt="0" anchor="t" anchorCtr="0" forceAA="0" compatLnSpc="1">
              <a:prstTxWarp prst="textNoShape">
                <a:avLst/>
              </a:prstTxWarp>
              <a:noAutofit/>
            </a:bodyPr>
            <a:lstStyle/>
            <a:p>
              <a:pPr marL="0" lvl="1">
                <a:spcAft>
                  <a:spcPts val="1200"/>
                </a:spcAft>
              </a:pPr>
              <a:r>
                <a:rPr lang="en-US" kern="0" dirty="0" smtClean="0">
                  <a:solidFill>
                    <a:srgbClr val="0072C6">
                      <a:lumMod val="50000"/>
                      <a:alpha val="99000"/>
                    </a:srgbClr>
                  </a:solidFill>
                </a:rPr>
                <a:t>180%</a:t>
              </a:r>
              <a:endParaRPr lang="en-US" kern="0" dirty="0">
                <a:solidFill>
                  <a:srgbClr val="0072C6">
                    <a:lumMod val="50000"/>
                    <a:alpha val="99000"/>
                  </a:srgbClr>
                </a:solidFill>
              </a:endParaRPr>
            </a:p>
          </p:txBody>
        </p:sp>
        <p:sp>
          <p:nvSpPr>
            <p:cNvPr id="22" name="Rectangle 21"/>
            <p:cNvSpPr/>
            <p:nvPr/>
          </p:nvSpPr>
          <p:spPr bwMode="auto">
            <a:xfrm>
              <a:off x="2808459" y="1588649"/>
              <a:ext cx="2587238" cy="7968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pPr>
              <a:r>
                <a:rPr lang="en-US" sz="2200" kern="0" dirty="0">
                  <a:solidFill>
                    <a:srgbClr val="FFFFFF">
                      <a:alpha val="99000"/>
                    </a:srgbClr>
                  </a:solidFill>
                  <a:ea typeface="Segoe UI" pitchFamily="34" charset="0"/>
                  <a:cs typeface="Segoe UI" pitchFamily="34" charset="0"/>
                </a:rPr>
                <a:t>11.6” 2560x1440</a:t>
              </a:r>
            </a:p>
            <a:p>
              <a:pPr defTabSz="914099" fontAlgn="base">
                <a:lnSpc>
                  <a:spcPct val="90000"/>
                </a:lnSpc>
                <a:spcBef>
                  <a:spcPct val="0"/>
                </a:spcBef>
                <a:spcAft>
                  <a:spcPct val="0"/>
                </a:spcAft>
              </a:pPr>
              <a:r>
                <a:rPr lang="en-US" sz="2200" kern="0" dirty="0">
                  <a:solidFill>
                    <a:srgbClr val="FFFFFF">
                      <a:alpha val="99000"/>
                    </a:srgbClr>
                  </a:solidFill>
                  <a:ea typeface="Segoe UI" pitchFamily="34" charset="0"/>
                  <a:cs typeface="Segoe UI" pitchFamily="34" charset="0"/>
                </a:rPr>
                <a:t>253 dpi</a:t>
              </a:r>
            </a:p>
          </p:txBody>
        </p:sp>
      </p:grpSp>
    </p:spTree>
    <p:extLst>
      <p:ext uri="{BB962C8B-B14F-4D97-AF65-F5344CB8AC3E}">
        <p14:creationId xmlns:p14="http://schemas.microsoft.com/office/powerpoint/2010/main" val="402747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Demo</a:t>
            </a:r>
            <a:endParaRPr lang="nl-NL"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31498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pic>
        <p:nvPicPr>
          <p:cNvPr id="20" name="Picture 5" descr="C:\Users\Tom\Projects\WP7\TFS\BNR\Main\Source\WP75\BNR\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36" y="3950750"/>
            <a:ext cx="1499217" cy="14992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Tom\Projects\WP7\Apps\NOS\DesignFinalNew\NOS\NOS\Backgrou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9750" y="3921487"/>
            <a:ext cx="1528480" cy="15284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Tom\Projects\WP7\Apps\ParkLine\DesignBlend\ParkMobile\ParkMobile\Backgroun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5096" y="3950749"/>
            <a:ext cx="1499217" cy="14992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9972" y="3950751"/>
            <a:ext cx="1499217" cy="1499217"/>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1822" y="3950750"/>
            <a:ext cx="1499216" cy="1499216"/>
          </a:xfrm>
          <a:prstGeom prst="rect">
            <a:avLst/>
          </a:prstGeom>
        </p:spPr>
      </p:pic>
      <p:sp>
        <p:nvSpPr>
          <p:cNvPr id="14" name="Content Placeholder 2"/>
          <p:cNvSpPr txBox="1">
            <a:spLocks/>
          </p:cNvSpPr>
          <p:nvPr/>
        </p:nvSpPr>
        <p:spPr>
          <a:xfrm>
            <a:off x="457200" y="1524000"/>
            <a:ext cx="8229600" cy="4953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Delft University of Technology</a:t>
            </a:r>
          </a:p>
          <a:p>
            <a:r>
              <a:rPr lang="en-US" dirty="0" err="1" smtClean="0"/>
              <a:t>Methylium</a:t>
            </a:r>
            <a:endParaRPr lang="en-US" dirty="0" smtClean="0"/>
          </a:p>
          <a:p>
            <a:endParaRPr lang="nl-NL" dirty="0" smtClean="0"/>
          </a:p>
        </p:txBody>
      </p:sp>
    </p:spTree>
    <p:extLst>
      <p:ext uri="{BB962C8B-B14F-4D97-AF65-F5344CB8AC3E}">
        <p14:creationId xmlns:p14="http://schemas.microsoft.com/office/powerpoint/2010/main" val="113698803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Metro Design</a:t>
            </a:r>
            <a:endParaRPr lang="nl-NL" dirty="0"/>
          </a:p>
        </p:txBody>
      </p:sp>
      <p:sp>
        <p:nvSpPr>
          <p:cNvPr id="3" name="Content Placeholder 2"/>
          <p:cNvSpPr>
            <a:spLocks noGrp="1"/>
          </p:cNvSpPr>
          <p:nvPr>
            <p:ph idx="1"/>
          </p:nvPr>
        </p:nvSpPr>
        <p:spPr/>
        <p:txBody>
          <a:bodyPr/>
          <a:lstStyle/>
          <a:p>
            <a:r>
              <a:rPr lang="en-US" dirty="0"/>
              <a:t>Metro style design</a:t>
            </a:r>
          </a:p>
          <a:p>
            <a:r>
              <a:rPr lang="en-US" dirty="0"/>
              <a:t>Fast and fluid</a:t>
            </a:r>
          </a:p>
          <a:p>
            <a:r>
              <a:rPr lang="en-US" dirty="0"/>
              <a:t>Snap and scale beautifully</a:t>
            </a:r>
          </a:p>
          <a:p>
            <a:r>
              <a:rPr lang="en-US" dirty="0"/>
              <a:t>Use the right contracts</a:t>
            </a:r>
          </a:p>
          <a:p>
            <a:r>
              <a:rPr lang="en-US" dirty="0"/>
              <a:t>Invest in a great Tile</a:t>
            </a:r>
          </a:p>
          <a:p>
            <a:r>
              <a:rPr lang="en-US" dirty="0"/>
              <a:t>Feel connected &amp; alive</a:t>
            </a:r>
          </a:p>
          <a:p>
            <a:r>
              <a:rPr lang="en-US" dirty="0"/>
              <a:t>Roam to the cloud</a:t>
            </a:r>
          </a:p>
          <a:p>
            <a:r>
              <a:rPr lang="en-US" dirty="0"/>
              <a:t>Embrace Metro principles</a:t>
            </a:r>
          </a:p>
          <a:p>
            <a:endParaRPr lang="nl-NL" dirty="0" smtClean="0"/>
          </a:p>
        </p:txBody>
      </p:sp>
    </p:spTree>
    <p:extLst>
      <p:ext uri="{BB962C8B-B14F-4D97-AF65-F5344CB8AC3E}">
        <p14:creationId xmlns:p14="http://schemas.microsoft.com/office/powerpoint/2010/main" val="1204997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Agenda</a:t>
            </a:r>
            <a:endParaRPr lang="nl-NL" dirty="0"/>
          </a:p>
        </p:txBody>
      </p:sp>
      <p:sp>
        <p:nvSpPr>
          <p:cNvPr id="3" name="Content Placeholder 2"/>
          <p:cNvSpPr>
            <a:spLocks noGrp="1"/>
          </p:cNvSpPr>
          <p:nvPr>
            <p:ph idx="1"/>
          </p:nvPr>
        </p:nvSpPr>
        <p:spPr/>
        <p:txBody>
          <a:bodyPr>
            <a:normAutofit/>
          </a:bodyPr>
          <a:lstStyle/>
          <a:p>
            <a:r>
              <a:rPr lang="nl-NL" dirty="0" smtClean="0"/>
              <a:t>Design &amp; Form factors</a:t>
            </a:r>
          </a:p>
          <a:p>
            <a:pPr lvl="1"/>
            <a:r>
              <a:rPr lang="nl-NL" dirty="0" smtClean="0"/>
              <a:t>Screen sizes</a:t>
            </a:r>
          </a:p>
          <a:p>
            <a:pPr lvl="1"/>
            <a:r>
              <a:rPr lang="nl-NL" dirty="0" smtClean="0"/>
              <a:t>Input methods</a:t>
            </a:r>
          </a:p>
          <a:p>
            <a:r>
              <a:rPr lang="nl-NL" dirty="0" smtClean="0"/>
              <a:t>Semantic Zoom</a:t>
            </a:r>
          </a:p>
          <a:p>
            <a:r>
              <a:rPr lang="nl-NL" dirty="0" smtClean="0"/>
              <a:t>Contracts</a:t>
            </a:r>
          </a:p>
          <a:p>
            <a:r>
              <a:rPr lang="nl-NL" dirty="0" smtClean="0"/>
              <a:t>Live Tiles</a:t>
            </a:r>
          </a:p>
          <a:p>
            <a:r>
              <a:rPr lang="nl-NL" dirty="0" smtClean="0"/>
              <a:t>...</a:t>
            </a:r>
            <a:endParaRPr lang="nl-NL" dirty="0"/>
          </a:p>
        </p:txBody>
      </p:sp>
    </p:spTree>
    <p:extLst>
      <p:ext uri="{BB962C8B-B14F-4D97-AF65-F5344CB8AC3E}">
        <p14:creationId xmlns:p14="http://schemas.microsoft.com/office/powerpoint/2010/main" val="2833691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Metro Design</a:t>
            </a:r>
            <a:endParaRPr lang="nl-NL" dirty="0"/>
          </a:p>
        </p:txBody>
      </p:sp>
      <p:sp>
        <p:nvSpPr>
          <p:cNvPr id="4" name="Content Placeholder 3"/>
          <p:cNvSpPr>
            <a:spLocks noGrp="1"/>
          </p:cNvSpPr>
          <p:nvPr>
            <p:ph idx="1"/>
          </p:nvPr>
        </p:nvSpPr>
        <p:spPr/>
        <p:txBody>
          <a:bodyPr/>
          <a:lstStyle/>
          <a:p>
            <a:endParaRPr lang="en-US"/>
          </a:p>
        </p:txBody>
      </p:sp>
      <p:pic>
        <p:nvPicPr>
          <p:cNvPr id="5" name="Picture 3" descr="\\windesign\secure\randyw\Windows8\RSSReader\BUILD-presentation\110829_jpgs\110829_05-Reader.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524000"/>
            <a:ext cx="914846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77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windesign\secure\randyw\Windows8\RSSReader\BUILD-presentation\110829_jpgs\110829_05-Reader.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524000"/>
            <a:ext cx="914846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nl-NL" dirty="0" smtClean="0"/>
              <a:t>Metro Design</a:t>
            </a:r>
            <a:endParaRPr lang="nl-NL" dirty="0"/>
          </a:p>
        </p:txBody>
      </p:sp>
      <p:cxnSp>
        <p:nvCxnSpPr>
          <p:cNvPr id="6" name="Straight Connector 5"/>
          <p:cNvCxnSpPr/>
          <p:nvPr/>
        </p:nvCxnSpPr>
        <p:spPr>
          <a:xfrm flipV="1">
            <a:off x="-634" y="2209800"/>
            <a:ext cx="9311030"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95046" y="1524000"/>
            <a:ext cx="0" cy="524606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634" y="1518972"/>
            <a:ext cx="795528" cy="679093"/>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 name="Straight Connector 8"/>
          <p:cNvCxnSpPr/>
          <p:nvPr/>
        </p:nvCxnSpPr>
        <p:spPr>
          <a:xfrm>
            <a:off x="-29819" y="6160465"/>
            <a:ext cx="934021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879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518972"/>
            <a:ext cx="9163905" cy="5152180"/>
          </a:xfrm>
          <a:prstGeom prst="rect">
            <a:avLst/>
          </a:prstGeom>
        </p:spPr>
      </p:pic>
      <p:sp>
        <p:nvSpPr>
          <p:cNvPr id="2" name="Title 1"/>
          <p:cNvSpPr>
            <a:spLocks noGrp="1"/>
          </p:cNvSpPr>
          <p:nvPr>
            <p:ph type="title"/>
          </p:nvPr>
        </p:nvSpPr>
        <p:spPr/>
        <p:txBody>
          <a:bodyPr>
            <a:normAutofit/>
          </a:bodyPr>
          <a:lstStyle/>
          <a:p>
            <a:r>
              <a:rPr lang="nl-NL" dirty="0" smtClean="0"/>
              <a:t>Metro Design</a:t>
            </a:r>
            <a:endParaRPr lang="nl-NL" dirty="0"/>
          </a:p>
        </p:txBody>
      </p:sp>
      <p:cxnSp>
        <p:nvCxnSpPr>
          <p:cNvPr id="6" name="Straight Connector 5"/>
          <p:cNvCxnSpPr/>
          <p:nvPr/>
        </p:nvCxnSpPr>
        <p:spPr>
          <a:xfrm flipV="1">
            <a:off x="-634" y="2209800"/>
            <a:ext cx="9311030"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95046" y="1524000"/>
            <a:ext cx="0" cy="524606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634" y="1518972"/>
            <a:ext cx="795528" cy="679093"/>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 name="Straight Connector 8"/>
          <p:cNvCxnSpPr/>
          <p:nvPr/>
        </p:nvCxnSpPr>
        <p:spPr>
          <a:xfrm>
            <a:off x="-29819" y="6160465"/>
            <a:ext cx="93402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4630" y="2590800"/>
            <a:ext cx="9311030" cy="1"/>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882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700" y="1524000"/>
            <a:ext cx="9131300" cy="5133850"/>
          </a:xfrm>
          <a:prstGeom prst="rect">
            <a:avLst/>
          </a:prstGeom>
        </p:spPr>
      </p:pic>
      <p:sp>
        <p:nvSpPr>
          <p:cNvPr id="2" name="Title 1"/>
          <p:cNvSpPr>
            <a:spLocks noGrp="1"/>
          </p:cNvSpPr>
          <p:nvPr>
            <p:ph type="title"/>
          </p:nvPr>
        </p:nvSpPr>
        <p:spPr/>
        <p:txBody>
          <a:bodyPr>
            <a:normAutofit/>
          </a:bodyPr>
          <a:lstStyle/>
          <a:p>
            <a:r>
              <a:rPr lang="nl-NL" dirty="0" smtClean="0"/>
              <a:t>Agenda</a:t>
            </a:r>
            <a:endParaRPr lang="nl-NL" dirty="0"/>
          </a:p>
        </p:txBody>
      </p:sp>
      <p:cxnSp>
        <p:nvCxnSpPr>
          <p:cNvPr id="6" name="Straight Connector 5"/>
          <p:cNvCxnSpPr/>
          <p:nvPr/>
        </p:nvCxnSpPr>
        <p:spPr>
          <a:xfrm flipV="1">
            <a:off x="-634" y="2209800"/>
            <a:ext cx="9311030"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95046" y="1524000"/>
            <a:ext cx="0" cy="524606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634" y="1518972"/>
            <a:ext cx="795528" cy="679093"/>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 name="Straight Connector 8"/>
          <p:cNvCxnSpPr/>
          <p:nvPr/>
        </p:nvCxnSpPr>
        <p:spPr>
          <a:xfrm>
            <a:off x="-29819" y="6160465"/>
            <a:ext cx="93402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4630" y="2590800"/>
            <a:ext cx="9311030" cy="1"/>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825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700" y="1518972"/>
            <a:ext cx="9131300" cy="5133850"/>
          </a:xfrm>
          <a:prstGeom prst="rect">
            <a:avLst/>
          </a:prstGeom>
        </p:spPr>
      </p:pic>
      <p:sp>
        <p:nvSpPr>
          <p:cNvPr id="2" name="Title 1"/>
          <p:cNvSpPr>
            <a:spLocks noGrp="1"/>
          </p:cNvSpPr>
          <p:nvPr>
            <p:ph type="title"/>
          </p:nvPr>
        </p:nvSpPr>
        <p:spPr/>
        <p:txBody>
          <a:bodyPr>
            <a:normAutofit/>
          </a:bodyPr>
          <a:lstStyle/>
          <a:p>
            <a:r>
              <a:rPr lang="nl-NL" dirty="0" smtClean="0"/>
              <a:t>Agenda</a:t>
            </a:r>
            <a:endParaRPr lang="nl-NL" dirty="0"/>
          </a:p>
        </p:txBody>
      </p:sp>
      <p:cxnSp>
        <p:nvCxnSpPr>
          <p:cNvPr id="6" name="Straight Connector 5"/>
          <p:cNvCxnSpPr/>
          <p:nvPr/>
        </p:nvCxnSpPr>
        <p:spPr>
          <a:xfrm flipV="1">
            <a:off x="-634" y="2209800"/>
            <a:ext cx="9311030"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95046" y="1524000"/>
            <a:ext cx="0" cy="524606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634" y="1518972"/>
            <a:ext cx="795528" cy="679093"/>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 name="Straight Connector 8"/>
          <p:cNvCxnSpPr/>
          <p:nvPr/>
        </p:nvCxnSpPr>
        <p:spPr>
          <a:xfrm>
            <a:off x="-29819" y="6160465"/>
            <a:ext cx="934021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4630" y="2590800"/>
            <a:ext cx="9311030" cy="1"/>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523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vNetNoord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TC101790491[[fn=Mylar]]</Template>
  <TotalTime>0</TotalTime>
  <Words>298</Words>
  <Application>Microsoft Office PowerPoint</Application>
  <PresentationFormat>On-screen Show (4:3)</PresentationFormat>
  <Paragraphs>76</Paragraphs>
  <Slides>18</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Segoe UI</vt:lpstr>
      <vt:lpstr>Segoe UI Light</vt:lpstr>
      <vt:lpstr>Segoe UI Semibold</vt:lpstr>
      <vt:lpstr>Segoe UI Semilight</vt:lpstr>
      <vt:lpstr>devNetNoord Theme</vt:lpstr>
      <vt:lpstr>Best practices in Windows App Development</vt:lpstr>
      <vt:lpstr>About me…</vt:lpstr>
      <vt:lpstr>Metro Design</vt:lpstr>
      <vt:lpstr>Agenda</vt:lpstr>
      <vt:lpstr>Metro Design</vt:lpstr>
      <vt:lpstr>Metro Design</vt:lpstr>
      <vt:lpstr>Metro Design</vt:lpstr>
      <vt:lpstr>Agenda</vt:lpstr>
      <vt:lpstr>Agenda</vt:lpstr>
      <vt:lpstr>Agenda</vt:lpstr>
      <vt:lpstr>Design &amp; Form-Factors</vt:lpstr>
      <vt:lpstr>PowerPoint Presentation</vt:lpstr>
      <vt:lpstr>Screen sizes</vt:lpstr>
      <vt:lpstr>Scaling</vt:lpstr>
      <vt:lpstr>Screen sizes</vt:lpstr>
      <vt:lpstr>PowerPoint Presentation</vt:lpstr>
      <vt:lpstr>Scaling</vt:lpstr>
      <vt:lpstr>Demo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2013-03-22T22:27:43Z</dcterms:created>
  <dcterms:modified xsi:type="dcterms:W3CDTF">2013-03-22T22:27:48Z</dcterms:modified>
</cp:coreProperties>
</file>